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1" r:id="rId4"/>
    <p:sldId id="272" r:id="rId5"/>
    <p:sldId id="276" r:id="rId6"/>
    <p:sldId id="273" r:id="rId7"/>
    <p:sldId id="274" r:id="rId8"/>
    <p:sldId id="275" r:id="rId9"/>
    <p:sldId id="259" r:id="rId10"/>
    <p:sldId id="260" r:id="rId11"/>
    <p:sldId id="261" r:id="rId12"/>
    <p:sldId id="262" r:id="rId13"/>
    <p:sldId id="263" r:id="rId14"/>
    <p:sldId id="278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7" r:id="rId23"/>
    <p:sldId id="279" r:id="rId24"/>
    <p:sldId id="280" r:id="rId25"/>
    <p:sldId id="281" r:id="rId26"/>
    <p:sldId id="282" r:id="rId27"/>
    <p:sldId id="283" r:id="rId28"/>
    <p:sldId id="284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013" autoAdjust="0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4EECF-4A0E-3D5F-B518-CBF87C585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088A99-2E76-C521-D769-2C6A9BE98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A9F58A-8876-F2B5-812B-C04589BF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BDC922-9907-0772-99BE-E21BC48D6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DCF0CAD-7890-0B5A-B56C-EDBC985A3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924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2943CB-3F05-8C00-EFF3-4C6556584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F29CD6-475C-B4D8-35B8-2D1D2F33D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A3B203-EB0C-60A0-52A4-71BF03061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CE670-068F-7160-C57D-004A8F98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8038B9-821B-F8C9-8AE5-81BC9B611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0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0075A-72C2-837C-A42C-3E69FAF28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3363052-0F94-670C-F1D1-E6A2B8117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404EBC-C96E-E5F3-6B37-D714B8E35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02CB40-8641-0F6C-3DA6-BDC26015E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F74F05-7CD6-81B9-AF9E-5854152A1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1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039806-0F9E-F317-536B-B1E716FA5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5333C0-7030-00B7-EB51-529E50D29A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69417B-7CDB-1C50-872C-EF7C9B278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2AFEB5-F044-A0DC-C289-ACBD55833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0BE842-2667-FDB3-0669-9CA4D93EF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9EEA3A-C914-97A2-DFCE-E2F0DFEC4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918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AE328-6E73-25F2-2D49-56924838A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F95891-0D9C-2E0D-F43B-15EA9906D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D9D2DDC-B455-61D1-DCCF-5CD0CFE79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45C062-5385-BA94-CF21-ED8236730E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D87B08-8C02-7102-8E8A-C033A61C7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5C7E66F-6AB8-AF25-E8E4-E3B1404EC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B588B19-AE4A-3201-C7F3-72910F5B8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3EA6530-0D41-4E9E-5D87-4DB34103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57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3984C9-AA46-CD2A-4A94-701845C03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102E6A-F174-5297-D5FD-4E50393B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E95A81-799E-FEC2-7E18-4A5D12B05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A72796-0AAA-E590-A6BB-7C645530D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818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08BF1EF-7056-977F-7700-213B4D03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C0F3DCB-A93D-C360-2F2B-7E0B5AEF5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597A96-DC0C-75FE-6E80-744936A41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76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ECB1F-7D1F-17DA-6DB4-2865F660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B5A125-3332-705D-F95E-5C6C8C7A6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D89AC5-4EBA-1456-40FA-CB33D43FE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C9E77E2-983E-3A54-F75F-5C4E05196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375BAF3-0543-2119-FA0B-1C271345B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F8F0FF-D23D-1AF8-E851-177BE25E0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2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EEB4A-7987-B4B7-B948-C1FED74CD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ED9DE8E-D7B1-455D-6B60-01A1C0C3A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1187BE-345A-11CE-4B86-AD679CE56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6DB4AA0-61FC-6E17-4883-5E47B2DA8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68872FA-0086-D8C0-12EF-DF0B9165A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7ED323-0089-108F-43F5-812A1C447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64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51ADD3-0447-3327-21B3-9C841127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58A57B-3A05-E2EC-BAAF-2D5174DA5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187A12-67E4-383B-8046-D0ADE1449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72E1B7-CD8F-4003-4A5C-DAD65F1C8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54737B-D931-28F9-17CC-4DF462CC0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88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A27CD0-EB38-2328-4FD5-D195343B8D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7D6DE32-D25D-735C-4C03-D1D89DE6B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843B9E-49BA-83BC-8502-42C5FD514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506BA5-2747-0666-2261-FBC7E1039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93D7DD-F237-0FE9-6DC7-640D4ACFA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553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88F36-87B4-0573-2173-6CE338C6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E13630F-5B9A-2417-11AF-C70B5DBDB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89FB52-E44D-BB07-63DC-01E8A5A67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38370D-BE93-4F2C-B5BF-F9C7ABD4F368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53429B-DECB-2D10-41F1-0A77FC2B0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149D3-362F-6BE4-B426-B18B47AA9C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266407-4D26-46D7-ACD7-030AD712EF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31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93DDDB0-9447-FAF1-3922-CD0752BCC7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824008"/>
              </p:ext>
            </p:extLst>
          </p:nvPr>
        </p:nvGraphicFramePr>
        <p:xfrm>
          <a:off x="77822" y="1"/>
          <a:ext cx="11984478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88731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3385226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  <a:gridCol w="3910521">
                  <a:extLst>
                    <a:ext uri="{9D8B030D-6E8A-4147-A177-3AD203B41FA5}">
                      <a16:colId xmlns:a16="http://schemas.microsoft.com/office/drawing/2014/main" val="189270122"/>
                    </a:ext>
                  </a:extLst>
                </a:gridCol>
              </a:tblGrid>
              <a:tr h="192024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Исторический источник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это всё, что было создано человеком и может рассказать нам о жизни людей в прошлом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Вещественные</a:t>
                      </a:r>
                    </a:p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endParaRPr lang="ru-RU" sz="4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Любые материальные предметы, созданные в прошлом.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Оружие, посуда, одежда, украшения, монеты, остатки жилищ, орудия труда.</a:t>
                      </a:r>
                    </a:p>
                  </a:txBody>
                  <a:tcPr marL="76200" marR="12192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Письменные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Записи, сделанные людьми: тексты, изображения.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Летописи, древние книги, письма, документы, надписи на камне или глиняных табличках.</a:t>
                      </a:r>
                    </a:p>
                  </a:txBody>
                  <a:tcPr marL="76200" marR="12192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Устные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То, что передавалось из уст в уста.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l" fontAlgn="t">
                        <a:lnSpc>
                          <a:spcPct val="100000"/>
                        </a:lnSpc>
                        <a:buNone/>
                      </a:pPr>
                      <a:r>
                        <a:rPr lang="ru-RU" sz="2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Сказания, легенды, былины, песни, пословицы, поговорки, рассказы</a:t>
                      </a:r>
                    </a:p>
                  </a:txBody>
                  <a:tcPr marL="76200" marR="12192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5105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80C2471-A601-46F5-EA09-508AF3B25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9639"/>
              </p:ext>
            </p:extLst>
          </p:nvPr>
        </p:nvGraphicFramePr>
        <p:xfrm>
          <a:off x="291830" y="1"/>
          <a:ext cx="11770468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01655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268813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Первобытные люди </a:t>
                      </a:r>
                      <a:endParaRPr lang="ru-RU" sz="115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люди, жившие до появления письменности и первых государств</a:t>
                      </a:r>
                      <a:endParaRPr lang="ru-RU" sz="4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Родовая община 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коллектив людей, связанных кровным родством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Соседская община 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коллектив людей, не связанных родственными узами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Племя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союз нескольких родовых общин, которым управлял совет старейшин</a:t>
                      </a:r>
                      <a:endParaRPr lang="ru-RU" sz="32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8069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1FCC486-03FB-5181-1AE8-17F2B1E67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263561"/>
              </p:ext>
            </p:extLst>
          </p:nvPr>
        </p:nvGraphicFramePr>
        <p:xfrm>
          <a:off x="418289" y="1"/>
          <a:ext cx="11400817" cy="6065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5196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25621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Присваивающее хозяйство </a:t>
                      </a:r>
                      <a:endParaRPr lang="ru-RU" sz="115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Охота и собирательство. Это такое хозяйство, при котором человек присваивал то, что давала природа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Производящее хозяйство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Земледелие и скотоводство.</a:t>
                      </a: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Это такое хозяйство, в котором человек сам производил для себя продукты</a:t>
                      </a:r>
                      <a:endParaRPr lang="ru-RU" sz="4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0407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770843EE-B324-D8EE-F3C1-5BEB3E4948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718537"/>
              </p:ext>
            </p:extLst>
          </p:nvPr>
        </p:nvGraphicFramePr>
        <p:xfrm>
          <a:off x="418289" y="1"/>
          <a:ext cx="11400817" cy="521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5196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25621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Река в Египте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Оазис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с растительностью и водой в пустыне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Деспотия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Неограниченная власть правителя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336001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613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6EE4A21-AE13-4CA4-E5BB-EE8197C82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083777"/>
              </p:ext>
            </p:extLst>
          </p:nvPr>
        </p:nvGraphicFramePr>
        <p:xfrm>
          <a:off x="418289" y="1"/>
          <a:ext cx="11400817" cy="6736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5196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25621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72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Стекло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Материал, изготавливаемый из смеси соды и песка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Тир, Библ, Сидон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 в Финикии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Карфаген</a:t>
                      </a: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Крупнейшая колония, основанная финикийцами в Северной Африке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336001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045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A9ACC94-C76A-9F7E-7E04-CCF827A55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419277"/>
              </p:ext>
            </p:extLst>
          </p:nvPr>
        </p:nvGraphicFramePr>
        <p:xfrm>
          <a:off x="418289" y="1"/>
          <a:ext cx="11400817" cy="630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5196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25621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Фивы</a:t>
                      </a:r>
                    </a:p>
                    <a:p>
                      <a:pPr algn="ctr"/>
                      <a:r>
                        <a:rPr lang="ru-RU" sz="9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Мемфис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Столицы Египта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Саркофаг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Специальный ящик, в который помещали гроб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Храм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Жилище богов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336001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4225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960DD47-3667-E0E8-001E-7BE8D1DEC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767329"/>
              </p:ext>
            </p:extLst>
          </p:nvPr>
        </p:nvGraphicFramePr>
        <p:xfrm>
          <a:off x="418289" y="1"/>
          <a:ext cx="11400817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5196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25621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9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Тигр и Ефрат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Реки в Междуречье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Киш, Ур, Урук, </a:t>
                      </a:r>
                      <a:r>
                        <a:rPr lang="ru-RU" sz="66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Лагаш</a:t>
                      </a: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Вавилон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Города – государства в Междуречье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4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ED37C53-45B4-E729-C470-184AB28E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238457"/>
              </p:ext>
            </p:extLst>
          </p:nvPr>
        </p:nvGraphicFramePr>
        <p:xfrm>
          <a:off x="418289" y="1"/>
          <a:ext cx="11400817" cy="637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75196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25621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Шумеры и аккадцы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Народы Шумера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Колония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Поселение, основанное финикийцами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9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Пурпур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Краска, созданная из моллюсков, используемая для окраски тканей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3360019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02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40741547-8F0F-D14B-C51E-E390125B9B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89219"/>
              </p:ext>
            </p:extLst>
          </p:nvPr>
        </p:nvGraphicFramePr>
        <p:xfrm>
          <a:off x="0" y="1"/>
          <a:ext cx="12192000" cy="661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10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0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Религия</a:t>
                      </a:r>
                      <a:endParaRPr lang="ru-RU" sz="5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вера в богов и сверхъестественные силы</a:t>
                      </a:r>
                      <a:endParaRPr lang="ru-RU" sz="4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Охота, рыболовство, собирательство </a:t>
                      </a:r>
                      <a:endParaRPr lang="ru-RU" sz="5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основные занятия первобытных людей</a:t>
                      </a:r>
                    </a:p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endParaRPr lang="ru-RU" sz="4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988978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Вождь</a:t>
                      </a:r>
                      <a:endParaRPr lang="ru-RU" sz="5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глава племени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54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Ремесленник</a:t>
                      </a:r>
                      <a:endParaRPr lang="ru-RU" sz="5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2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человек, который изготавливает сосуды, орудия труда, ткани и другие изделия</a:t>
                      </a:r>
                      <a:endParaRPr lang="ru-RU" sz="32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3596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5494040-6457-4C99-94B0-9CC65DC01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661436"/>
              </p:ext>
            </p:extLst>
          </p:nvPr>
        </p:nvGraphicFramePr>
        <p:xfrm>
          <a:off x="-68093" y="1"/>
          <a:ext cx="12260094" cy="7040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40575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419519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Знать</a:t>
                      </a:r>
                      <a:endParaRPr lang="ru-RU" sz="8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самые богатые и влиятельные люди племени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Фараон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правитель Древнего Египта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Вельможа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царский советник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lvl="0" algn="ctr"/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Пирамида 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гробница фараона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45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191EBD8-E3DE-EB8D-DB5B-EA69D6696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967185"/>
              </p:ext>
            </p:extLst>
          </p:nvPr>
        </p:nvGraphicFramePr>
        <p:xfrm>
          <a:off x="0" y="1"/>
          <a:ext cx="12192000" cy="637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10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0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Иероглифы </a:t>
                      </a:r>
                      <a:endParaRPr lang="ru-RU" sz="8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письменность древних египтян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Папирус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 для письма в Древнем Египте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Мумия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сохранённое бальзамированием тело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Сфинкс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4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фигура с телом льва и головой человека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0620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2F81F0E-8426-F828-6C34-C0967EBA4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257969"/>
              </p:ext>
            </p:extLst>
          </p:nvPr>
        </p:nvGraphicFramePr>
        <p:xfrm>
          <a:off x="0" y="1"/>
          <a:ext cx="12192000" cy="6675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10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0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819715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err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Шадуф</a:t>
                      </a:r>
                      <a:r>
                        <a:rPr lang="ru-RU" sz="66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приспособление для подъёма воды из реки или колодца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Боги Древнего Египта</a:t>
                      </a: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 (бог солнца), Осирис (бог загробного мира), Исида, Сет, Гор, Тот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Двуречье</a:t>
                      </a: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территория между реками Тигр и Евфрат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645920">
                <a:tc>
                  <a:txBody>
                    <a:bodyPr/>
                    <a:lstStyle/>
                    <a:p>
                      <a:pPr algn="ctr"/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Зиккурат </a:t>
                      </a:r>
                      <a:endParaRPr lang="ru-RU" sz="1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многоступенчатый храм шумеров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377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962A1E2-E695-4A6D-7888-222624839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031069"/>
              </p:ext>
            </p:extLst>
          </p:nvPr>
        </p:nvGraphicFramePr>
        <p:xfrm>
          <a:off x="0" y="223736"/>
          <a:ext cx="12192000" cy="68017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algn="ctr"/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Клинопись</a:t>
                      </a:r>
                      <a:endParaRPr lang="ru-RU" sz="6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письменность Древнего Двуречья, состоящая из клинообразных значков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2218833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Боги Древнего Двуречья</a:t>
                      </a: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600" b="1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Шамаш</a:t>
                      </a: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(бог солнца), Син (бог луны), Иштар (богиня плодородия и любви)</a:t>
                      </a:r>
                    </a:p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Вавилон </a:t>
                      </a: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главный город Двуречья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/>
                      <a:r>
                        <a:rPr lang="ru-RU" sz="6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Хаммурапи </a:t>
                      </a: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вавилонский царь, создатель свода законов 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1905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5D1C726-7F9C-05E7-24B1-12E82487B1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8398514"/>
              </p:ext>
            </p:extLst>
          </p:nvPr>
        </p:nvGraphicFramePr>
        <p:xfrm>
          <a:off x="246434" y="223736"/>
          <a:ext cx="11945566" cy="61507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1292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244274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algn="ctr"/>
                      <a:r>
                        <a:rPr lang="ru-RU" sz="88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Колония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Поселения финикийцев, основанные по берегам Средиземного моря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2218833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Алфавит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Финикийская система письма с использованием гласных и согласных букв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8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Таран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Выступ в носовой части судна для пробивания бортов вражеских судов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3356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500DF7D-6BF4-936F-CCB5-9120F01D3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460915"/>
              </p:ext>
            </p:extLst>
          </p:nvPr>
        </p:nvGraphicFramePr>
        <p:xfrm>
          <a:off x="0" y="0"/>
          <a:ext cx="12192000" cy="70089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08970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083030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algn="ctr"/>
                      <a:r>
                        <a:rPr lang="ru-RU" sz="9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Полис </a:t>
                      </a:r>
                      <a:endParaRPr lang="ru-RU" sz="9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независимый город-государство в Древней Греции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2218833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kumimoji="0" lang="ru-RU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Ареопаг </a:t>
                      </a:r>
                      <a:endParaRPr lang="ru-RU" sz="28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kumimoji="0" lang="ru-RU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совет знати в Афинах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kumimoji="0" lang="ru-RU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Архонт </a:t>
                      </a:r>
                      <a:endParaRPr lang="ru-RU" sz="287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правитель в Афинах</a:t>
                      </a:r>
                      <a:endParaRPr lang="ru-RU" sz="4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/>
                      <a:r>
                        <a:rPr lang="ru-RU" sz="6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Демос </a:t>
                      </a:r>
                      <a:endParaRPr lang="ru-RU" sz="199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kumimoji="0" lang="ru-RU" sz="3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простой народ в Древней Греции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1182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631E5CA-2FDF-FCE2-0086-ABB1992CE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106892"/>
              </p:ext>
            </p:extLst>
          </p:nvPr>
        </p:nvGraphicFramePr>
        <p:xfrm>
          <a:off x="-68094" y="223736"/>
          <a:ext cx="12260094" cy="70380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514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408686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algn="ctr"/>
                      <a:r>
                        <a:rPr lang="ru-RU" sz="60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Демократия </a:t>
                      </a:r>
                      <a:endParaRPr lang="ru-RU" sz="6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kumimoji="0" lang="ru-RU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власть народа (народовластие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6956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Илоты </a:t>
                      </a: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рабы в Спарте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kumimoji="0" lang="ru-RU" sz="7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Агора</a:t>
                      </a: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4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главная площадь Афин</a:t>
                      </a:r>
                      <a:endParaRPr lang="ru-RU" sz="36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lvl="0" algn="ctr"/>
                      <a:r>
                        <a:rPr lang="ru-RU" sz="72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Акрополь</a:t>
                      </a:r>
                    </a:p>
                    <a:p>
                      <a:pPr algn="ctr"/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00000"/>
                        </a:lnSpc>
                        <a:buNone/>
                      </a:pPr>
                      <a:r>
                        <a:rPr lang="ru-RU" sz="36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возвышенная и укреплённая часть древнегреческого города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669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B0B0439-2AF8-FCBA-676A-C8E5A71F6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690535"/>
              </p:ext>
            </p:extLst>
          </p:nvPr>
        </p:nvGraphicFramePr>
        <p:xfrm>
          <a:off x="0" y="223736"/>
          <a:ext cx="12192000" cy="648817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lvl="0" algn="ctr"/>
                      <a:r>
                        <a:rPr lang="ru-RU" sz="9600" b="1" kern="1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Фаланга </a:t>
                      </a:r>
                      <a:endParaRPr lang="ru-RU" sz="49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ru-RU" sz="4000" b="1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строй сомкнутыми рядами воинов в Древней Греции</a:t>
                      </a:r>
                      <a:endParaRPr lang="ru-RU" sz="6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Триера </a:t>
                      </a:r>
                      <a:endParaRPr lang="ru-RU" sz="49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военный корабль древних греков</a:t>
                      </a:r>
                      <a:endParaRPr lang="ru-RU" sz="8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Патриции </a:t>
                      </a:r>
                      <a:endParaRPr lang="ru-RU" sz="49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знатные граждане Рима, потомки первых жителей</a:t>
                      </a:r>
                      <a:endParaRPr lang="ru-RU" sz="3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Плебеи </a:t>
                      </a:r>
                      <a:endParaRPr lang="ru-RU" sz="71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незнатные граждане Рима, потомки переселенцев</a:t>
                      </a:r>
                      <a:endParaRPr lang="ru-RU" sz="80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483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A4A4687-E58E-7A3D-30FA-9D579F61BF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619474"/>
              </p:ext>
            </p:extLst>
          </p:nvPr>
        </p:nvGraphicFramePr>
        <p:xfrm>
          <a:off x="0" y="223736"/>
          <a:ext cx="12192000" cy="63746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Сенат </a:t>
                      </a:r>
                      <a:endParaRPr lang="ru-RU" sz="8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высший орган власти в Древнем Риме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 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должность в Римской республике, избирались на год</a:t>
                      </a:r>
                      <a:endParaRPr lang="ru-RU" sz="28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Народный</a:t>
                      </a: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трибун 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защитник прав плебеев, имел право вето (отменять решения консулов или сената). 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Легион </a:t>
                      </a: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основная организационная единица в армии Древнего Рима </a:t>
                      </a:r>
                      <a:endParaRPr lang="ru-RU" sz="44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265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7AA150C-C655-360E-15A7-86241CB4CA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3985766"/>
              </p:ext>
            </p:extLst>
          </p:nvPr>
        </p:nvGraphicFramePr>
        <p:xfrm>
          <a:off x="246434" y="223736"/>
          <a:ext cx="11945566" cy="66225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1292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244274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Форум</a:t>
                      </a:r>
                      <a:endParaRPr lang="ru-RU" sz="7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главная площадь в Риме</a:t>
                      </a:r>
                      <a:endParaRPr lang="ru-RU" sz="32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Вето</a:t>
                      </a:r>
                      <a:r>
                        <a:rPr lang="ru-RU" sz="7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49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 запретить (слово, которое мог произнести народный трибун)</a:t>
                      </a:r>
                      <a:endParaRPr lang="ru-RU" sz="32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Амфитеатр</a:t>
                      </a:r>
                      <a:r>
                        <a:rPr lang="ru-RU" sz="72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сооружение для гладиаторских боёв</a:t>
                      </a:r>
                      <a:endParaRPr lang="ru-RU" sz="32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Император</a:t>
                      </a:r>
                      <a:endParaRPr lang="ru-RU" sz="49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36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почётное прозвище полководца-победителя в дни триумфа</a:t>
                      </a:r>
                      <a:endParaRPr lang="ru-RU" sz="88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1385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3C328EC-6021-E3E1-EE7F-D4743002FF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505666"/>
              </p:ext>
            </p:extLst>
          </p:nvPr>
        </p:nvGraphicFramePr>
        <p:xfrm>
          <a:off x="0" y="223736"/>
          <a:ext cx="12192000" cy="68623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Провинция </a:t>
                      </a: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завоёванная и присоединённая к империи территория</a:t>
                      </a:r>
                      <a:endParaRPr lang="ru-RU" sz="28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Гладиатор </a:t>
                      </a: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раб, специально обученный сражаться для развлечения римлян</a:t>
                      </a:r>
                      <a:endParaRPr lang="ru-RU" sz="28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Государство</a:t>
                      </a:r>
                      <a:endParaRPr lang="ru-RU" sz="34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общества, созданная для поддержания внутреннего порядка и защиты от внешних врагов</a:t>
                      </a:r>
                      <a:endParaRPr lang="ru-RU" sz="66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 </a:t>
                      </a:r>
                      <a:endParaRPr lang="ru-RU" sz="368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человек, потерявший свободу</a:t>
                      </a:r>
                      <a:endParaRPr lang="ru-RU" sz="287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708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792084F-05DF-B883-B5A8-0354F3AC9D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451032"/>
              </p:ext>
            </p:extLst>
          </p:nvPr>
        </p:nvGraphicFramePr>
        <p:xfrm>
          <a:off x="-126460" y="223736"/>
          <a:ext cx="12318460" cy="67177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79264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439196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Диктатор</a:t>
                      </a: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лицо, имеющее неограниченную власть в государстве</a:t>
                      </a:r>
                      <a:endParaRPr lang="ru-RU" sz="28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Династия </a:t>
                      </a: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ряд сменяющих друг друга правителей страны, принадлежащих к одному роду</a:t>
                      </a: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Миф </a:t>
                      </a: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сказание, повествование о происхождении богов, мира, деяниях героев</a:t>
                      </a:r>
                      <a:endParaRPr lang="ru-RU" sz="28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6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Религия </a:t>
                      </a: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3200" b="1" dirty="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вера в богов и сверхъестественные силы </a:t>
                      </a:r>
                      <a:endParaRPr lang="ru-RU" sz="2800" b="1" dirty="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2904602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3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A7E066D-E360-EFE8-4AEC-7F5D5DC854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8592765"/>
              </p:ext>
            </p:extLst>
          </p:nvPr>
        </p:nvGraphicFramePr>
        <p:xfrm>
          <a:off x="246434" y="223736"/>
          <a:ext cx="11945566" cy="64576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1292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244274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Монотеизм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Вера в одного бога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Ветхий Завет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Самая древняя часть Библии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6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Иудаизм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Религия, признававшая существование только одного бога 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1976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F33259BF-1BAA-506A-7CC6-13F225B70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56338"/>
              </p:ext>
            </p:extLst>
          </p:nvPr>
        </p:nvGraphicFramePr>
        <p:xfrm>
          <a:off x="0" y="223736"/>
          <a:ext cx="12192000" cy="5862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Ашшур, </a:t>
                      </a: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Ниневия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Города в Ассирии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Держава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Большое государство, основанное в результате завоеваний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 err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Ахмениды</a:t>
                      </a: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Правящая династия в Персии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888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59108A3-F9D7-0219-51A6-C6083C7D12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52263"/>
              </p:ext>
            </p:extLst>
          </p:nvPr>
        </p:nvGraphicFramePr>
        <p:xfrm>
          <a:off x="0" y="223736"/>
          <a:ext cx="12192000" cy="66161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Сатрап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Наместник в Персии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Сатрапия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Провинция, основанная из завоёванных территорий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Зороастризм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Учение о почитании добрых богов в Персии, основанное проповедником </a:t>
                      </a:r>
                      <a:r>
                        <a:rPr lang="ru-RU" sz="4000" b="1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Зоррострутом</a:t>
                      </a: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0640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FB4DEBE-F879-0444-254E-DD8A136EED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091590"/>
              </p:ext>
            </p:extLst>
          </p:nvPr>
        </p:nvGraphicFramePr>
        <p:xfrm>
          <a:off x="0" y="223736"/>
          <a:ext cx="12192000" cy="62503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Санскрит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Язык народа арии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Раджа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Вождь (князь)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Варны </a:t>
                      </a: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7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72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(касты)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Группы людей с определёнными правами и обязанностями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60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4F0A081-C61D-EE5F-780F-A740F48FE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780072"/>
              </p:ext>
            </p:extLst>
          </p:nvPr>
        </p:nvGraphicFramePr>
        <p:xfrm>
          <a:off x="246434" y="223736"/>
          <a:ext cx="11945566" cy="5060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1292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244274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Брахманы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Жрецы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Хуанхэ</a:t>
                      </a: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Янцзы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Реки в Китае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6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6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Брахманизм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Ранние верования жителей Индии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4969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483EF80-E685-A765-1FA8-F36898234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057431"/>
              </p:ext>
            </p:extLst>
          </p:nvPr>
        </p:nvGraphicFramePr>
        <p:xfrm>
          <a:off x="0" y="223736"/>
          <a:ext cx="12192000" cy="55797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18908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373092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Сансара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Учение о круговороте перерождений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Индуизм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Религия в Индии 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Буддизм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Одна из мировых религий, возникшая в Индии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913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EB27BF8-C056-9DF4-E57F-BAEBC10FE4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942233"/>
              </p:ext>
            </p:extLst>
          </p:nvPr>
        </p:nvGraphicFramePr>
        <p:xfrm>
          <a:off x="246434" y="223736"/>
          <a:ext cx="11945566" cy="6697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1292">
                  <a:extLst>
                    <a:ext uri="{9D8B030D-6E8A-4147-A177-3AD203B41FA5}">
                      <a16:colId xmlns:a16="http://schemas.microsoft.com/office/drawing/2014/main" val="3642085993"/>
                    </a:ext>
                  </a:extLst>
                </a:gridCol>
                <a:gridCol w="6244274">
                  <a:extLst>
                    <a:ext uri="{9D8B030D-6E8A-4147-A177-3AD203B41FA5}">
                      <a16:colId xmlns:a16="http://schemas.microsoft.com/office/drawing/2014/main" val="3671809962"/>
                    </a:ext>
                  </a:extLst>
                </a:gridCol>
              </a:tblGrid>
              <a:tr h="162145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Нирвана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Освобождение от желаний, страданий и привязанностей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9273"/>
                  </a:ext>
                </a:extLst>
              </a:tr>
              <a:tr h="176377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80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8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Веды </a:t>
                      </a: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4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ru-RU" sz="4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Древнейшие литературные индийские произведения</a:t>
                      </a: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468326735"/>
                  </a:ext>
                </a:extLst>
              </a:tr>
              <a:tr h="134348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5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lnSpc>
                          <a:spcPts val="165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54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endParaRPr lang="ru-RU" sz="3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6200" marT="91440" marB="91440"/>
                </a:tc>
                <a:extLst>
                  <a:ext uri="{0D108BD9-81ED-4DB2-BD59-A6C34878D82A}">
                    <a16:rowId xmlns:a16="http://schemas.microsoft.com/office/drawing/2014/main" val="1288563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0461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799</Words>
  <Application>Microsoft Office PowerPoint</Application>
  <PresentationFormat>Широкоэкранный</PresentationFormat>
  <Paragraphs>277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4" baseType="lpstr">
      <vt:lpstr>Aptos</vt:lpstr>
      <vt:lpstr>Aptos Display</vt:lpstr>
      <vt:lpstr>Arial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tumayeva79@list.ru</dc:creator>
  <cp:lastModifiedBy>tumayeva79@list.ru</cp:lastModifiedBy>
  <cp:revision>6</cp:revision>
  <dcterms:created xsi:type="dcterms:W3CDTF">2026-07-29T11:14:54Z</dcterms:created>
  <dcterms:modified xsi:type="dcterms:W3CDTF">2026-08-12T11:33:41Z</dcterms:modified>
</cp:coreProperties>
</file>